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84" y="-1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0E5F3-8828-463F-B100-E8D279116733}" type="datetimeFigureOut">
              <a:rPr lang="zh-CN" altLang="en-US" smtClean="0"/>
              <a:pPr/>
              <a:t>2026/10/23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47CBC-C4CD-4DC5-A8CA-07F30CBA05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开场：OpenPortal 是一套把 Portal 认证、RADIUS 计费与营销运营合在一起的网络准入平台。今天用五个章节说明它是什么、能做什么、用在哪里、怎么落地、客户为什么选它。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结构说明：前两章建立认知，中间两章回答场景与方案，最后一章收敛到商业价值。汇报时长紧张时可保留 02、04、05。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第一章建立整体认知：我们不替换客户的网络设备，而是在既有 AC / BAS 之上补一层认证计费与运营能力。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三句话讲清定位。数字条用于快速建立规模感：设备兼容 20+ 品牌、16 种认证、万级并发、400+ 项迭代。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强调这是“叠加式”架构：设备层不动，认证计费能力统一收敛到核心层。旁路部署意味着上线风险低、回退简单。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讲演进的目的是讲可信：系统持续迭代 400 余项功能，V6 已补齐小程序、企微、IPv6 与安全加固。承载指标用于回答性能类问题。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第二章进入能力细节。四个能力域可按客户关注点单独展开，不必逐个讲完。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四个域对应四类角色：IT 管理员关心认证与策略，财务与运营关心计费，运维关心稳定性。按听众切换重点。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这一页是功能清单的核心。按“免登记—弱实名—强实名”三档递进讲解，客户很容易对号入座。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对运营商、公寓、酒店类客户，这一页就是商业模型。强调“临时放行”：支付过程中允许短时放行，避免支付超时导致转化流失。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策略页常用于应对“能不能限速、能不能按区域管控、能不能给不同人群不同页面”这类问题。逐级套用是重点，客户最怕规则互相打架。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协议页是技术评审必看。可补充：私有协议也在持续适配，TP-Link、爱快、UniFi、FortiGate 等都有现成对接经验。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第三章讲场景。每个场景只讲一个核心矛盾，再给一句话方案，避免堆功能。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每个场景第三行是真实客户，用于建立信任。客户属于某一行业时，直接跳到对应卡片展开。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客户名单按行业分组，便于对号入座。会议中如遇同行业客户，可重点指出该行业的已有案例。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第四章是售前最常被追问的部分：怎么接、怎么走、怎么配。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组网图只讲一件事：旁路。客户最担心“会不会把网搞坏”，这张图和逃生机制可以打消顾虑。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流程页用于和技术人员对齐。三个关键设计是加分项：无感知解决体验、临时放行解决转化、逃生解决可用性。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六类是交付中最常见的实名方案。第三列是能力，第四列是前置条件——报价与工期往往由前置条件决定。飞书与钉钉、企微的判断标准一致：组织用什么办公，就复用哪家的账号体系。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体验与运营是差异化所在。很多认证系统能跑通流程，但页面改不动、访客管不住、二次登录还得重来——这三点正是我们的强项。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最后一章收敛。前面讲功能与方案，这里讲选择理由，也是报价的支撑。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六个价值点对应六类决策人：技术负责人在意兼容与可运维，业务负责人在意体验与变现，合规与采购在意合规与总成本。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路径页给出时间预期，可在会上直接确认排期。常规项目两周，复杂多分支项目按里程碑拆分。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收尾：回到一句话——让每一次接入都可信。答疑建议准备三个高频问题：设备兼容、并发性能、部署风险。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Abstract_enterprise_network_se_2026-10-22T20-17-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-594360"/>
            <a:ext cx="14081760" cy="93878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3566160"/>
            <a:ext cx="12191695" cy="3291840"/>
          </a:xfrm>
          <a:prstGeom prst="rect">
            <a:avLst/>
          </a:prstGeom>
          <a:solidFill>
            <a:srgbClr val="040D18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188720"/>
            <a:ext cx="548640" cy="50292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371600"/>
            <a:ext cx="7680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1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OPENPORTAL SERVER   OPERATION ULTRA V6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755648"/>
            <a:ext cx="987552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网络准入认证计费系统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578608"/>
            <a:ext cx="9692640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产品介绍与项目解决方案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273552"/>
            <a:ext cx="841248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Portal 协议认证  +  RADIUS 计费授权</a:t>
            </a:r>
            <a:r>
              <a:rPr sz="12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     一体化平台  ·  旁路部署  ·  一次对接全厂商设备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4261104"/>
            <a:ext cx="1700784" cy="12700"/>
          </a:xfrm>
          <a:prstGeom prst="rect">
            <a:avLst/>
          </a:prstGeom>
          <a:solidFill>
            <a:srgbClr val="2C4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4389120"/>
            <a:ext cx="1737360" cy="37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dirty="0" smtClean="0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16</a:t>
            </a:r>
            <a:r>
              <a:rPr lang="en-US" sz="2000" b="1" dirty="0" smtClean="0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+</a:t>
            </a:r>
            <a:endParaRPr sz="2000" b="1" dirty="0">
              <a:solidFill>
                <a:srgbClr val="2ED3E0"/>
              </a:solidFill>
              <a:latin typeface="Bahnschrift"/>
              <a:ea typeface="Bahnschrift"/>
              <a:cs typeface="Bahnschrif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7240" y="4773168"/>
            <a:ext cx="17373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种认证方式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80360" y="4261104"/>
            <a:ext cx="1700784" cy="12700"/>
          </a:xfrm>
          <a:prstGeom prst="rect">
            <a:avLst/>
          </a:prstGeom>
          <a:solidFill>
            <a:srgbClr val="2C4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80360" y="438912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20+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80360" y="4773168"/>
            <a:ext cx="17373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设备厂商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83479" y="4261104"/>
            <a:ext cx="1700784" cy="12700"/>
          </a:xfrm>
          <a:prstGeom prst="rect">
            <a:avLst/>
          </a:prstGeom>
          <a:solidFill>
            <a:srgbClr val="2C4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983479" y="438912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400+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3479" y="4773168"/>
            <a:ext cx="17373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项功能迭代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86599" y="4261104"/>
            <a:ext cx="1700784" cy="12700"/>
          </a:xfrm>
          <a:prstGeom prst="rect">
            <a:avLst/>
          </a:prstGeom>
          <a:solidFill>
            <a:srgbClr val="2C4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86599" y="4389120"/>
            <a:ext cx="17373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sz="2000" b="1" dirty="0" smtClean="0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V6</a:t>
            </a:r>
            <a:r>
              <a:rPr lang="zh-CN" altLang="en-US" sz="2000" b="1" dirty="0" smtClean="0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运营旗舰版</a:t>
            </a:r>
            <a:endParaRPr sz="2000" b="1" dirty="0">
              <a:solidFill>
                <a:srgbClr val="2ED3E0"/>
              </a:solidFill>
              <a:latin typeface="Bahnschrift"/>
              <a:ea typeface="Bahnschrift"/>
              <a:cs typeface="Bahnschrif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86599" y="4773168"/>
            <a:ext cx="17373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当前版本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6126480"/>
            <a:ext cx="58521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5E768E"/>
                </a:solidFill>
                <a:latin typeface="Microsoft YaHei"/>
                <a:ea typeface="Microsoft YaHei"/>
                <a:cs typeface="Microsoft YaHei"/>
              </a:rPr>
              <a:t>2026  ·  产品与解决方案汇报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37015" y="6126480"/>
            <a:ext cx="2377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950" b="0">
                <a:solidFill>
                  <a:srgbClr val="5E768E"/>
                </a:solidFill>
                <a:latin typeface="Bahnschrift"/>
                <a:ea typeface="Bahnschrift"/>
                <a:cs typeface="Bahnschrift"/>
              </a:rPr>
              <a:t>www.openportal.com.cn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目录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五个章节，回答五个问题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从产品定位到落地路径，逐层展开。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3"/>
            <a:ext cx="10637215" cy="7132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66543"/>
            <a:ext cx="45720" cy="71323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06424" y="2231136"/>
            <a:ext cx="7315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900" b="1">
                <a:solidFill>
                  <a:srgbClr val="CBD8E5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1095" y="2276856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77639" y="2304287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它是什么：一套系统替代认证、计费、营销三套孤岛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2907791"/>
            <a:ext cx="10637215" cy="7132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" y="2907791"/>
            <a:ext cx="45720" cy="713232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06424" y="3072384"/>
            <a:ext cx="7315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900" b="1">
                <a:solidFill>
                  <a:srgbClr val="CBD8E5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11095" y="3118103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核心功能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7639" y="3145535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它能做什么：认证接入、计费运营、策略管控、运维保障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3749039"/>
            <a:ext cx="10637215" cy="7132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77240" y="3749039"/>
            <a:ext cx="45720" cy="71323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06424" y="3913631"/>
            <a:ext cx="7315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900" b="1">
                <a:solidFill>
                  <a:srgbClr val="CBD8E5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11095" y="39593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7639" y="3986783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用在哪里：教育、医疗、园区、商业、文旅、政务六类场景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590288"/>
            <a:ext cx="10637215" cy="7132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77240" y="4590288"/>
            <a:ext cx="45720" cy="713232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06424" y="4754879"/>
            <a:ext cx="7315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900" b="1">
                <a:solidFill>
                  <a:srgbClr val="CBD8E5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11095" y="4800600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77639" y="4828031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怎么落地：组网、流程、六类实名方案与无感知体验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7240" y="5431536"/>
            <a:ext cx="10637215" cy="7132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77240" y="5431536"/>
            <a:ext cx="45720" cy="71323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106424" y="5596127"/>
            <a:ext cx="7315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900" b="1">
                <a:solidFill>
                  <a:srgbClr val="CBD8E5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11095" y="5641848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价值亮点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77639" y="5669279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为什么选它：兼容、体验、合规、变现、可运维、总成本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492240" y="-2286000"/>
            <a:ext cx="7863840" cy="7863840"/>
          </a:xfrm>
          <a:prstGeom prst="ellipse">
            <a:avLst/>
          </a:prstGeom>
          <a:gradFill rotWithShape="1">
            <a:gsLst>
              <a:gs pos="0">
                <a:srgbClr val="2B6CFF">
                  <a:alpha val="20000"/>
                </a:srgbClr>
              </a:gs>
              <a:gs pos="100000">
                <a:srgbClr val="2B6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595359" y="2468880"/>
            <a:ext cx="5852160" cy="5852160"/>
          </a:xfrm>
          <a:prstGeom prst="ellipse">
            <a:avLst/>
          </a:prstGeom>
          <a:gradFill rotWithShape="1">
            <a:gsLst>
              <a:gs pos="0">
                <a:srgbClr val="2ED3E0">
                  <a:alpha val="12000"/>
                </a:srgbClr>
              </a:gs>
              <a:gs pos="100000">
                <a:srgbClr val="2ED3E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27432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200" b="1">
                <a:solidFill>
                  <a:srgbClr val="163A5C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89504"/>
            <a:ext cx="78638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产品概述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712463"/>
            <a:ext cx="1280160" cy="4572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950208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一套系统，替代认证、计费、营销三套孤岛。</a:t>
            </a:r>
          </a:p>
          <a:p>
            <a:pPr algn="l">
              <a:lnSpc>
                <a:spcPct val="155000"/>
              </a:lnSpc>
            </a:pPr>
            <a:r>
              <a:rPr sz="13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旁路接入现有网络，不改结构，只补能力。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39319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系统组成与架构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429768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能力边界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466344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版本与部署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产品定位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01 / 产品概述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不动网络结构，把上网身份与费用管起来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把“谁能上网、能上多久、要付多少钱”三件事，收敛进一套系统。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84832"/>
            <a:ext cx="337505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84832"/>
            <a:ext cx="3375050" cy="4114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69848" y="2340864"/>
            <a:ext cx="282641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它是什么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69848" y="2743200"/>
            <a:ext cx="384048" cy="4114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69848" y="2944368"/>
            <a:ext cx="2808122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2000"/>
              </a:lnSpc>
            </a:pPr>
            <a:r>
              <a:rPr sz="10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由 Portal 认证服务器、RADIUS AAA 计费服务器与数据库组成的一体化准入平台。旁路部署于核心层或云端，与现有 AC / BAS / 防火墙标准协议对接即可启用。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08322" y="2084832"/>
            <a:ext cx="337505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08322" y="2084832"/>
            <a:ext cx="337505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700930" y="2340864"/>
            <a:ext cx="282641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解决什么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00930" y="2743200"/>
            <a:ext cx="384048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00930" y="2944368"/>
            <a:ext cx="2808122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2000"/>
              </a:lnSpc>
            </a:pPr>
            <a:r>
              <a:rPr sz="10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上网身份不可知、认证方式碎片化、多厂商设备难统一、访客与临时人员失控、带宽资源无法计量与变现——五类问题一次收敛。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39404" y="2084832"/>
            <a:ext cx="337505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039404" y="2084832"/>
            <a:ext cx="3375050" cy="41148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32012" y="2340864"/>
            <a:ext cx="282641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带来什么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32012" y="2743200"/>
            <a:ext cx="384048" cy="41148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32012" y="2944368"/>
            <a:ext cx="2808122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2000"/>
              </a:lnSpc>
            </a:pPr>
            <a:r>
              <a:rPr sz="10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实名可追溯、接入无感知、资源可计费、运营可增收、状态可观测。既是合规底座，也是流量的运营入口。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5138928"/>
            <a:ext cx="10637215" cy="1024128"/>
          </a:xfrm>
          <a:prstGeom prst="roundRect">
            <a:avLst>
              <a:gd name="adj" fmla="val 10000"/>
            </a:avLst>
          </a:prstGeom>
          <a:solidFill>
            <a:srgbClr val="EAF0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88720" y="5303520"/>
            <a:ext cx="210312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300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20+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8720" y="5779008"/>
            <a:ext cx="2103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主流设备厂商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42283" y="5303520"/>
            <a:ext cx="2103120" cy="4324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3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16</a:t>
            </a:r>
            <a:r>
              <a:rPr lang="en-US" sz="23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+</a:t>
            </a:r>
            <a:endParaRPr sz="2300" b="1" dirty="0">
              <a:solidFill>
                <a:srgbClr val="0B182A"/>
              </a:solidFill>
              <a:latin typeface="Bahnschrift"/>
              <a:ea typeface="Bahnschrift"/>
              <a:cs typeface="Bahnschrif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42283" y="5779008"/>
            <a:ext cx="2103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认证方式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67963" y="5358384"/>
            <a:ext cx="9144" cy="566928"/>
          </a:xfrm>
          <a:prstGeom prst="rect">
            <a:avLst/>
          </a:prstGeom>
          <a:solidFill>
            <a:srgbClr val="C7D5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095847" y="5303520"/>
            <a:ext cx="2103120" cy="495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3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10</a:t>
            </a:r>
            <a:r>
              <a:rPr lang="en-US" sz="23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0</a:t>
            </a:r>
            <a:r>
              <a:rPr sz="23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,000</a:t>
            </a:r>
            <a:r>
              <a:rPr sz="2300" b="1" dirty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5847" y="5779008"/>
            <a:ext cx="2103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并发在线承载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21527" y="5358384"/>
            <a:ext cx="9144" cy="566928"/>
          </a:xfrm>
          <a:prstGeom prst="rect">
            <a:avLst/>
          </a:prstGeom>
          <a:solidFill>
            <a:srgbClr val="C7D5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549411" y="5303520"/>
            <a:ext cx="210312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300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400+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49411" y="5779008"/>
            <a:ext cx="2103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版本功能迭代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75091" y="5358384"/>
            <a:ext cx="9144" cy="566928"/>
          </a:xfrm>
          <a:prstGeom prst="rect">
            <a:avLst/>
          </a:prstGeom>
          <a:solidFill>
            <a:srgbClr val="C7D5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系统组成与架构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01 / 产品概述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四层结构：终端—接入—认证核心—运营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认证计费能力统一收敛到核心层，运营能力再往上长。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1261872" cy="841248"/>
          </a:xfrm>
          <a:prstGeom prst="roundRect">
            <a:avLst>
              <a:gd name="adj" fmla="val 10000"/>
            </a:avLst>
          </a:prstGeom>
          <a:solidFill>
            <a:srgbClr val="6C8B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221992"/>
            <a:ext cx="126187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542032"/>
            <a:ext cx="126187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720" b="0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LAYER 01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85416" y="2066544"/>
            <a:ext cx="7150608" cy="8412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423160" y="2194560"/>
            <a:ext cx="66934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手机 / PC / PAD / IoT / 访客终端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23160" y="2478024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423160" y="2537460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移动终端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21658" y="2478024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121658" y="2537460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办公 PC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20156" y="2478024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820156" y="2537460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IoT 设备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18654" y="2478024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18654" y="2537460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访客设备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3035808"/>
            <a:ext cx="1261872" cy="841248"/>
          </a:xfrm>
          <a:prstGeom prst="roundRect">
            <a:avLst>
              <a:gd name="adj" fmla="val 10000"/>
            </a:avLst>
          </a:prstGeom>
          <a:solidFill>
            <a:srgbClr val="35BB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7240" y="3191256"/>
            <a:ext cx="126187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接入层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3511296"/>
            <a:ext cx="126187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720" b="0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LAYER 02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85416" y="3035808"/>
            <a:ext cx="7150608" cy="8412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423160" y="3163824"/>
            <a:ext cx="66934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华为 · H3C · 思科 · 锐捷 · Aruba · Ruckus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423160" y="3447288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423160" y="3506724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无线 AC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121658" y="3447288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121658" y="3506724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BRAS / BAS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820156" y="3447288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820156" y="3506724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核心交换机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518654" y="3447288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518654" y="3506724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防火墙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77240" y="4005072"/>
            <a:ext cx="1261872" cy="841248"/>
          </a:xfrm>
          <a:prstGeom prst="roundRect">
            <a:avLst>
              <a:gd name="adj" fmla="val 10000"/>
            </a:avLst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77240" y="4160520"/>
            <a:ext cx="126187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" y="4480560"/>
            <a:ext cx="126187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720" b="0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LAYER 03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185416" y="4005072"/>
            <a:ext cx="7150608" cy="8412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423160" y="4133088"/>
            <a:ext cx="66934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Portal 认证引擎 + RADIUS AAA + 策略计费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423160" y="4416552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423160" y="4475988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Portal 服务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121658" y="4416552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121658" y="4475988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RADIUS AAA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820156" y="4416552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820156" y="4475988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策略引擎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518654" y="4416552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7518654" y="4475988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MySQL / MongoDB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77240" y="4974336"/>
            <a:ext cx="1261872" cy="841248"/>
          </a:xfrm>
          <a:prstGeom prst="roundRect">
            <a:avLst>
              <a:gd name="adj" fmla="val 10000"/>
            </a:avLst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77240" y="5129784"/>
            <a:ext cx="126187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7240" y="5449824"/>
            <a:ext cx="126187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720" b="0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LAYER 04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185416" y="4974336"/>
            <a:ext cx="7150608" cy="8412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2423160" y="5102352"/>
            <a:ext cx="669340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自助中心 · 在线支付 · 营销页面 · 报表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423160" y="5385816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2423160" y="5445252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自助服务中心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121658" y="5385816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4121658" y="5445252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在线支付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820156" y="5385816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5820156" y="5445252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认证页管理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518654" y="5385816"/>
            <a:ext cx="1579626" cy="310896"/>
          </a:xfrm>
          <a:prstGeom prst="roundRect">
            <a:avLst>
              <a:gd name="adj" fmla="val 20000"/>
            </a:avLst>
          </a:prstGeom>
          <a:solidFill>
            <a:srgbClr val="F2F6FB"/>
          </a:solidFill>
          <a:ln w="8890">
            <a:solidFill>
              <a:srgbClr val="E2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7518654" y="5445252"/>
            <a:ext cx="157962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统计报表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537192" y="2066544"/>
            <a:ext cx="1877263" cy="3749039"/>
          </a:xfrm>
          <a:prstGeom prst="roundRect">
            <a:avLst>
              <a:gd name="adj" fmla="val 5000"/>
            </a:avLst>
          </a:prstGeom>
          <a:solidFill>
            <a:srgbClr val="0B1C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9774936" y="2249424"/>
            <a:ext cx="21031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1">
                <a:solidFill>
                  <a:srgbClr val="2ED3E0"/>
                </a:solidFill>
                <a:latin typeface="Microsoft YaHei"/>
                <a:ea typeface="Microsoft YaHei"/>
                <a:cs typeface="Microsoft YaHei"/>
              </a:rPr>
              <a:t>部署特征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774936" y="2670048"/>
            <a:ext cx="210312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— 旁路部署于核心层或云端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774936" y="3291840"/>
            <a:ext cx="210312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— 标准协议对接，不改网络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774936" y="3913632"/>
            <a:ext cx="210312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— 单机 / 主备 / 分布式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774936" y="4535424"/>
            <a:ext cx="210312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— 本地服务器或云主机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74936" y="5157216"/>
            <a:ext cx="210312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— Linux / Windows 均可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77240" y="5980176"/>
            <a:ext cx="84124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Portal 50100  ·  RADIUS 1812 / 1813  ·  与 AC / BAS 之间通过标准 Portal 与 RADIUS 报文交互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能力演进与部署形态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01 / 产品概述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三代版本，逐层加固兼容与运营力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从满足接入，到支撑运营，再到承载规模化与安全要求。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97280" y="2615184"/>
            <a:ext cx="9997135" cy="20320"/>
          </a:xfrm>
          <a:prstGeom prst="rect">
            <a:avLst/>
          </a:prstGeom>
          <a:solidFill>
            <a:srgbClr val="D4D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975396" y="2546603"/>
            <a:ext cx="137160" cy="137160"/>
          </a:xfrm>
          <a:prstGeom prst="ellipse">
            <a:avLst/>
          </a:prstGeom>
          <a:solidFill>
            <a:srgbClr val="9DB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5256" y="2103120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50" b="1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V3   普通版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5528" y="2852928"/>
            <a:ext cx="2596896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Portal 协议认证基础能力</a:t>
            </a:r>
          </a:p>
          <a:p>
            <a:pPr algn="ctr">
              <a:lnSpc>
                <a:spcPct val="15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单机部署，满足中小场景</a:t>
            </a:r>
          </a:p>
        </p:txBody>
      </p:sp>
      <p:sp>
        <p:nvSpPr>
          <p:cNvPr id="14" name="Oval 13"/>
          <p:cNvSpPr/>
          <p:nvPr/>
        </p:nvSpPr>
        <p:spPr>
          <a:xfrm>
            <a:off x="4706005" y="2546603"/>
            <a:ext cx="137160" cy="137160"/>
          </a:xfrm>
          <a:prstGeom prst="ellipse">
            <a:avLst/>
          </a:prstGeom>
          <a:solidFill>
            <a:srgbClr val="9DB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85865" y="2103120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50" b="1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V5   运营旗舰版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6137" y="2852928"/>
            <a:ext cx="2596896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Radius 内核重构、计费策略体系</a:t>
            </a:r>
          </a:p>
          <a:p>
            <a:pPr algn="ctr">
              <a:lnSpc>
                <a:spcPct val="15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AD / LDAP、钉钉、人脸识别</a:t>
            </a:r>
          </a:p>
        </p:txBody>
      </p:sp>
      <p:sp>
        <p:nvSpPr>
          <p:cNvPr id="17" name="Oval 16"/>
          <p:cNvSpPr/>
          <p:nvPr/>
        </p:nvSpPr>
        <p:spPr>
          <a:xfrm>
            <a:off x="7436614" y="2546603"/>
            <a:ext cx="137160" cy="137160"/>
          </a:xfrm>
          <a:prstGeom prst="ellipse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316474" y="2103120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V6   运营旗舰版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6746" y="2852928"/>
            <a:ext cx="2596896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微信小程序 / 企业微信认证</a:t>
            </a:r>
          </a:p>
          <a:p>
            <a:pPr algn="ctr">
              <a:lnSpc>
                <a:spcPct val="15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IPv6、MongoDB 分表、安全加固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4096512"/>
            <a:ext cx="5120640" cy="14813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88136" y="4334256"/>
            <a:ext cx="4206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当前版本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" y="4590288"/>
            <a:ext cx="4572000" cy="3877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8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V6</a:t>
            </a:r>
            <a:r>
              <a:rPr lang="zh-CN" altLang="en-US" sz="18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运营旗舰版</a:t>
            </a:r>
            <a:r>
              <a:rPr sz="980" b="0" dirty="0" smtClean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lang="zh-CN" altLang="en-US" sz="980" b="0" dirty="0" smtClean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最新</a:t>
            </a:r>
            <a:r>
              <a:rPr sz="980" b="0" dirty="0" smtClean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发布</a:t>
            </a:r>
            <a:endParaRPr sz="980" b="0" dirty="0">
              <a:solidFill>
                <a:srgbClr val="768AA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88136" y="5029200"/>
            <a:ext cx="4480560" cy="187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919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飞书认证、</a:t>
            </a:r>
            <a:r>
              <a:rPr lang="en-US" altLang="zh-CN" sz="919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802.1X(EAP-MD5)</a:t>
            </a:r>
            <a:r>
              <a:rPr lang="zh-CN" altLang="en-US" sz="919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、双因子</a:t>
            </a:r>
            <a:r>
              <a:rPr lang="en-US" altLang="zh-CN" sz="919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lang="zh-CN" altLang="en-US" sz="919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多因子混合认证</a:t>
            </a:r>
            <a:r>
              <a:rPr lang="en-US" altLang="zh-CN" sz="919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…</a:t>
            </a:r>
            <a:endParaRPr sz="919" b="0" dirty="0">
              <a:solidFill>
                <a:srgbClr val="3E4E6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153912" y="4096512"/>
            <a:ext cx="5260543" cy="14813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64807" y="4334256"/>
            <a:ext cx="3657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规模承载目标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64807" y="4626864"/>
            <a:ext cx="1463040" cy="2995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1" dirty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≥</a:t>
            </a:r>
            <a:r>
              <a:rPr sz="16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2</a:t>
            </a:r>
            <a:r>
              <a:rPr lang="en-US" sz="16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0</a:t>
            </a:r>
            <a:r>
              <a:rPr sz="16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00</a:t>
            </a:r>
            <a:endParaRPr sz="1600" b="1" dirty="0">
              <a:solidFill>
                <a:srgbClr val="0B182A"/>
              </a:solidFill>
              <a:latin typeface="Bahnschrift"/>
              <a:ea typeface="Bahnschrift"/>
              <a:cs typeface="Bahnschrif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64807" y="5010912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次 / 秒 认证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01000" y="4626864"/>
            <a:ext cx="1463040" cy="2995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1" dirty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≥</a:t>
            </a:r>
            <a:r>
              <a:rPr sz="16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10</a:t>
            </a:r>
            <a:r>
              <a:rPr lang="en-US" sz="16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0</a:t>
            </a:r>
            <a:r>
              <a:rPr sz="1600" b="1" dirty="0" smtClean="0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,000</a:t>
            </a:r>
            <a:endParaRPr sz="1600" b="1" dirty="0">
              <a:solidFill>
                <a:srgbClr val="0B182A"/>
              </a:solidFill>
              <a:latin typeface="Bahnschrift"/>
              <a:ea typeface="Bahnschrift"/>
              <a:cs typeface="Bahnschrif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01000" y="5010912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并发在线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37192" y="4626864"/>
            <a:ext cx="146304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≥2Gbps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37192" y="5010912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吞吐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64807" y="5266944"/>
            <a:ext cx="42062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分布式部署下可水平扩展，满足总部—分支集中管理。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492240" y="-2286000"/>
            <a:ext cx="7863840" cy="7863840"/>
          </a:xfrm>
          <a:prstGeom prst="ellipse">
            <a:avLst/>
          </a:prstGeom>
          <a:gradFill rotWithShape="1">
            <a:gsLst>
              <a:gs pos="0">
                <a:srgbClr val="2B6CFF">
                  <a:alpha val="20000"/>
                </a:srgbClr>
              </a:gs>
              <a:gs pos="100000">
                <a:srgbClr val="2B6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595359" y="2468880"/>
            <a:ext cx="5852160" cy="5852160"/>
          </a:xfrm>
          <a:prstGeom prst="ellipse">
            <a:avLst/>
          </a:prstGeom>
          <a:gradFill rotWithShape="1">
            <a:gsLst>
              <a:gs pos="0">
                <a:srgbClr val="2ED3E0">
                  <a:alpha val="12000"/>
                </a:srgbClr>
              </a:gs>
              <a:gs pos="100000">
                <a:srgbClr val="2ED3E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27432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200" b="1">
                <a:solidFill>
                  <a:srgbClr val="163A5C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89504"/>
            <a:ext cx="78638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核心功能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712463"/>
            <a:ext cx="1280160" cy="4572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950208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四大能力域，覆盖从“连上网”到“算清账”的全过程。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39319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认证接入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429768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计费运营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466344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策略管控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502920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运维保障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Bahnschrift"/>
                <a:ea typeface="Bahnschrift"/>
                <a:cs typeface="Bahnschrift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能力全景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02 /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四大能力域：认证、计费、策略、运维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认证解决“进得来”，计费解决“算得清”，策略解决“管得住”，运维解决“稳得住”。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5117439" cy="18836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66544"/>
            <a:ext cx="45720" cy="1883664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69848" y="2304288"/>
            <a:ext cx="310896" cy="219456"/>
          </a:xfrm>
          <a:prstGeom prst="roundRect">
            <a:avLst>
              <a:gd name="adj" fmla="val 20000"/>
            </a:avLst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69848" y="2336292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472" y="228600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认证接入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0472" y="2633472"/>
            <a:ext cx="411159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16 种方式，覆盖实名与免登记两类诉求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9848" y="29992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账号 / 一键 / MAC 无感知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" y="32278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短信 / 钉钉 / 企微 / 飞书 / 小程序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" y="34564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AD·LDAP / CAS 单点登录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" y="36850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人脸 / 身份证 / 答题 / 视频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97015" y="2066544"/>
            <a:ext cx="5117439" cy="18836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97015" y="2066544"/>
            <a:ext cx="45720" cy="1883664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589623" y="2304288"/>
            <a:ext cx="310896" cy="219456"/>
          </a:xfrm>
          <a:prstGeom prst="roundRect">
            <a:avLst>
              <a:gd name="adj" fmla="val 20000"/>
            </a:avLst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9623" y="2336292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0247" y="228600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计费运营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10247" y="2633472"/>
            <a:ext cx="411159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套餐、支付、通知、续费形成闭环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9623" y="29992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包年包月 / 时长 / 流量 / 买断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9623" y="32278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支付宝、微信、iPay 在线支付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9623" y="34564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充值卡 CD-KEY 与批量充值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9623" y="3685032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欠费告警、宽限期与自动停复机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7240" y="4096512"/>
            <a:ext cx="5117439" cy="18836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77240" y="4096512"/>
            <a:ext cx="45720" cy="1883664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1069848" y="4334256"/>
            <a:ext cx="310896" cy="219456"/>
          </a:xfrm>
          <a:prstGeom prst="roundRect">
            <a:avLst>
              <a:gd name="adj" fmla="val 20000"/>
            </a:avLst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69848" y="4366260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90472" y="4315968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策略管控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90472" y="4663440"/>
            <a:ext cx="411159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按人、按设备、按位置、按时间下发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9848" y="50292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限速模板与 ACL 下发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9848" y="52578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VLAN / SSID / IP 段 / NAS 绑定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9848" y="54864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终端类型识别与共享数控制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9848" y="57150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分区、分时推送不同认证页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97015" y="4096512"/>
            <a:ext cx="5117439" cy="18836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297015" y="4096512"/>
            <a:ext cx="45720" cy="1883664"/>
          </a:xfrm>
          <a:prstGeom prst="rect">
            <a:avLst/>
          </a:prstGeom>
          <a:solidFill>
            <a:srgbClr val="7A9C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589623" y="4334256"/>
            <a:ext cx="310896" cy="219456"/>
          </a:xfrm>
          <a:prstGeom prst="roundRect">
            <a:avLst>
              <a:gd name="adj" fmla="val 20000"/>
            </a:avLst>
          </a:prstGeom>
          <a:solidFill>
            <a:srgbClr val="7A9C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589623" y="4366260"/>
            <a:ext cx="31089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10247" y="4315968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运维保障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10247" y="4663440"/>
            <a:ext cx="411159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高可用、可观测、可回退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9623" y="50292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心跳保活与逃生机制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89623" y="52578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COA 踢线、在线解锁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9623" y="54864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定时备份至 FTP / 在线恢复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89623" y="5715000"/>
            <a:ext cx="4568799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区域权限、角色权限、系统日志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认证方式矩阵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02 /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按场景组合：从免登记到强实名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同一套后台可并存多种方式，并支持按 SSID、AP、IP 段、时间段分别指定认证页与策略。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60120" y="2249424"/>
            <a:ext cx="45720" cy="20116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24712" y="2240280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一键认证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712" y="2551176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广告页快速放行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7691" y="2066544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660571" y="2249424"/>
            <a:ext cx="45720" cy="20116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25163" y="2240280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账号密码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5163" y="2551176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员工与会员体系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8143" y="2066544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61023" y="2249424"/>
            <a:ext cx="45720" cy="20116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25615" y="2240280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短信认证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5615" y="2551176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手机号即身份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78595" y="2066544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061475" y="2249424"/>
            <a:ext cx="45720" cy="20116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26067" y="2240280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访客扫码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26067" y="2551176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内部人员授权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7240" y="3054096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60120" y="3236976"/>
            <a:ext cx="45720" cy="20116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124712" y="3227832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MAC 无感知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4712" y="3538728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一次认证长期免登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77691" y="3054096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660571" y="3236976"/>
            <a:ext cx="45720" cy="201168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825163" y="3227832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AD / LDAP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25163" y="3538728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复用企业域账号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78143" y="3054096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361023" y="3236976"/>
            <a:ext cx="45720" cy="201168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25615" y="3227832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CAS 单点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25615" y="3538728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对接统一身份平台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878595" y="3054096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9061475" y="3236976"/>
            <a:ext cx="45720" cy="201168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226067" y="3227832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钉钉认证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26067" y="3538728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组织内免密授权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77240" y="4041648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960120" y="4224528"/>
            <a:ext cx="45720" cy="201168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124712" y="4215384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企业微信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24712" y="4526280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内部员工准入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477691" y="4041648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3660571" y="4224528"/>
            <a:ext cx="45720" cy="20116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3825163" y="4215384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微信小程序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25163" y="4526280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授权取手机号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178143" y="4041648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6361023" y="4224528"/>
            <a:ext cx="45720" cy="20116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525615" y="4215384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微信公众号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25615" y="4526280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关注即上网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878595" y="4041648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9061475" y="4224528"/>
            <a:ext cx="45720" cy="20116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9226067" y="4215384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飞书认证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26067" y="4526280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飞书内免登授权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77240" y="5029200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960120" y="5212080"/>
            <a:ext cx="45720" cy="20116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124712" y="5202936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答题认证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24712" y="5513832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普法与培训场景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477691" y="5029200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3660571" y="5212080"/>
            <a:ext cx="45720" cy="20116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3825163" y="5202936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视频倒计时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25163" y="5513832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观看即授权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178143" y="5029200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6361023" y="5212080"/>
            <a:ext cx="45720" cy="201168"/>
          </a:xfrm>
          <a:prstGeom prst="rect">
            <a:avLst/>
          </a:prstGeom>
          <a:solidFill>
            <a:srgbClr val="8A6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6525615" y="5202936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人脸识别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25615" y="5513832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高安全区域准入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878595" y="5029200"/>
            <a:ext cx="2535859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9061475" y="5212080"/>
            <a:ext cx="45720" cy="201168"/>
          </a:xfrm>
          <a:prstGeom prst="rect">
            <a:avLst/>
          </a:prstGeom>
          <a:solidFill>
            <a:srgbClr val="8A6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9226067" y="5202936"/>
            <a:ext cx="2005507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身份证实名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26067" y="5513832"/>
            <a:ext cx="200550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政务与公共场所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计费与运营闭环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02 /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把网络资源变成可售卖的商品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套餐定义、在线支付、通知触达、自动停复机，形成完整营收链路。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4992624" cy="3657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88136" y="2267712"/>
            <a:ext cx="4206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计费模型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" y="2688336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19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包年 / 包月 / 包天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81528" y="2706624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周期订阅，适合宿舍、公寓、连锁门店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88136" y="3090672"/>
            <a:ext cx="4370832" cy="10160"/>
          </a:xfrm>
          <a:prstGeom prst="rect">
            <a:avLst/>
          </a:prstGeom>
          <a:solidFill>
            <a:srgbClr val="EF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88136" y="3282696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19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时长 / 流量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1528" y="3300984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按实际消耗结算，适合临时与流动人群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88136" y="3685032"/>
            <a:ext cx="4370832" cy="10160"/>
          </a:xfrm>
          <a:prstGeom prst="rect">
            <a:avLst/>
          </a:prstGeom>
          <a:solidFill>
            <a:srgbClr val="EF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88136" y="3877056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19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买断时长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81528" y="3895344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一次性购买固定时长，到期自动失效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88136" y="4279392"/>
            <a:ext cx="4370832" cy="10160"/>
          </a:xfrm>
          <a:prstGeom prst="rect">
            <a:avLst/>
          </a:prstGeom>
          <a:solidFill>
            <a:srgbClr val="EF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88136" y="4471416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19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套餐叠加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81528" y="4489704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多套餐累加与优先级套用，支持升级迁移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88136" y="4873752"/>
            <a:ext cx="4370832" cy="10160"/>
          </a:xfrm>
          <a:prstGeom prst="rect">
            <a:avLst/>
          </a:prstGeom>
          <a:solidFill>
            <a:srgbClr val="EF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88136" y="5065776"/>
            <a:ext cx="193852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19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宽限期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81528" y="5084064"/>
            <a:ext cx="2560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欠费后保留缓冲期，避免体验断崖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9048" y="2157984"/>
            <a:ext cx="49377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营收闭环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9048" y="2578608"/>
            <a:ext cx="4206240" cy="402336"/>
          </a:xfrm>
          <a:prstGeom prst="roundRect">
            <a:avLst>
              <a:gd name="adj" fmla="val 22000"/>
            </a:avLst>
          </a:prstGeom>
          <a:solidFill>
            <a:srgbClr val="F1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227064" y="2715768"/>
            <a:ext cx="219456" cy="128016"/>
          </a:xfrm>
          <a:prstGeom prst="roundRect">
            <a:avLst>
              <a:gd name="adj" fmla="val 30000"/>
            </a:avLst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574536" y="2670048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自助注册 / 扫码开户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32220" y="2980944"/>
            <a:ext cx="10972" cy="164592"/>
          </a:xfrm>
          <a:prstGeom prst="rect">
            <a:avLst/>
          </a:prstGeom>
          <a:solidFill>
            <a:srgbClr val="BFD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099048" y="3145536"/>
            <a:ext cx="4206240" cy="402336"/>
          </a:xfrm>
          <a:prstGeom prst="roundRect">
            <a:avLst>
              <a:gd name="adj" fmla="val 22000"/>
            </a:avLst>
          </a:prstGeom>
          <a:solidFill>
            <a:srgbClr val="F1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227064" y="3282696"/>
            <a:ext cx="219456" cy="128016"/>
          </a:xfrm>
          <a:prstGeom prst="roundRect">
            <a:avLst>
              <a:gd name="adj" fmla="val 30000"/>
            </a:avLst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574536" y="3236976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选择套餐并在线支付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32220" y="3547872"/>
            <a:ext cx="10972" cy="164592"/>
          </a:xfrm>
          <a:prstGeom prst="rect">
            <a:avLst/>
          </a:prstGeom>
          <a:solidFill>
            <a:srgbClr val="BFD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099048" y="3712464"/>
            <a:ext cx="4206240" cy="402336"/>
          </a:xfrm>
          <a:prstGeom prst="roundRect">
            <a:avLst>
              <a:gd name="adj" fmla="val 22000"/>
            </a:avLst>
          </a:prstGeom>
          <a:solidFill>
            <a:srgbClr val="F1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227064" y="3849624"/>
            <a:ext cx="219456" cy="128016"/>
          </a:xfrm>
          <a:prstGeom prst="roundRect">
            <a:avLst>
              <a:gd name="adj" fmla="val 30000"/>
            </a:avLst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574536" y="3803904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认证放行并开始计时计量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32220" y="4114800"/>
            <a:ext cx="10972" cy="164592"/>
          </a:xfrm>
          <a:prstGeom prst="rect">
            <a:avLst/>
          </a:prstGeom>
          <a:solidFill>
            <a:srgbClr val="BFD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6099048" y="4279392"/>
            <a:ext cx="4206240" cy="402336"/>
          </a:xfrm>
          <a:prstGeom prst="roundRect">
            <a:avLst>
              <a:gd name="adj" fmla="val 22000"/>
            </a:avLst>
          </a:prstGeom>
          <a:solidFill>
            <a:srgbClr val="F1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6227064" y="4416552"/>
            <a:ext cx="219456" cy="128016"/>
          </a:xfrm>
          <a:prstGeom prst="roundRect">
            <a:avLst>
              <a:gd name="adj" fmla="val 30000"/>
            </a:avLst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574536" y="4370831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余额告警 · 欠费通知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32220" y="4681728"/>
            <a:ext cx="10972" cy="164592"/>
          </a:xfrm>
          <a:prstGeom prst="rect">
            <a:avLst/>
          </a:prstGeom>
          <a:solidFill>
            <a:srgbClr val="BFD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6099048" y="4846320"/>
            <a:ext cx="4206240" cy="402336"/>
          </a:xfrm>
          <a:prstGeom prst="roundRect">
            <a:avLst>
              <a:gd name="adj" fmla="val 22000"/>
            </a:avLst>
          </a:prstGeom>
          <a:solidFill>
            <a:srgbClr val="F1F7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6227064" y="4983480"/>
            <a:ext cx="219456" cy="128016"/>
          </a:xfrm>
          <a:prstGeom prst="roundRect">
            <a:avLst>
              <a:gd name="adj" fmla="val 30000"/>
            </a:avLst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574536" y="4937760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续费或自动停复机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99048" y="5340096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支持支付宝、微信、iPay 与充值卡 CD-KEY，可导出实体卡批量销售。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策略与带宽管控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02 /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精确到人、设备、位置的下发指令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策略不是开关，而是可组合、可例外、可逐级套用的一组规则。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3393338" cy="2615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051560" y="2304288"/>
            <a:ext cx="274320" cy="274320"/>
          </a:xfrm>
          <a:prstGeom prst="roundRect">
            <a:avLst>
              <a:gd name="adj" fmla="val 25000"/>
            </a:avLst>
          </a:prstGeom>
          <a:noFill/>
          <a:ln w="1778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106424" y="2359152"/>
            <a:ext cx="164592" cy="164592"/>
          </a:xfrm>
          <a:prstGeom prst="roundRect">
            <a:avLst>
              <a:gd name="adj" fmla="val 20000"/>
            </a:avLst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72184" y="2322576"/>
            <a:ext cx="249722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接入控制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" y="283464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限速模板（粒度 250kbps）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848" y="324612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ACL 与 Framed-Pool 下发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9848" y="365760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多 VLAN 属性与二次代拨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" y="406908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共享数与 MAC 绑定数量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99178" y="2066544"/>
            <a:ext cx="3393338" cy="2615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673498" y="2304288"/>
            <a:ext cx="274320" cy="274320"/>
          </a:xfrm>
          <a:prstGeom prst="roundRect">
            <a:avLst>
              <a:gd name="adj" fmla="val 25000"/>
            </a:avLst>
          </a:prstGeom>
          <a:noFill/>
          <a:ln w="17780">
            <a:solidFill>
              <a:srgbClr val="2ED3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728362" y="2359152"/>
            <a:ext cx="164592" cy="164592"/>
          </a:xfrm>
          <a:prstGeom prst="roundRect">
            <a:avLst>
              <a:gd name="adj" fmla="val 20000"/>
            </a:avLst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94122" y="2322576"/>
            <a:ext cx="249722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身份与绑定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91786" y="283464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用户组绑定 BAS / NAS 限制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91786" y="324612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VLAN / SSID / IP 段绑定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91786" y="365760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NAS-IP、NAS-Port 绑定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91786" y="406908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终端类型识别与管控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21116" y="2066544"/>
            <a:ext cx="3393338" cy="2615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295436" y="2304288"/>
            <a:ext cx="274320" cy="274320"/>
          </a:xfrm>
          <a:prstGeom prst="roundRect">
            <a:avLst>
              <a:gd name="adj" fmla="val 25000"/>
            </a:avLst>
          </a:prstGeom>
          <a:noFill/>
          <a:ln w="17780">
            <a:solidFill>
              <a:srgbClr val="F5A6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350300" y="2359152"/>
            <a:ext cx="164592" cy="164592"/>
          </a:xfrm>
          <a:prstGeom prst="roundRect">
            <a:avLst>
              <a:gd name="adj" fmla="val 20000"/>
            </a:avLst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716060" y="2322576"/>
            <a:ext cx="249722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页面与体验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13724" y="283464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按 AP MAC 推送不同认证页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13724" y="324612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按 SSID / IP 段 / 时间段推送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3724" y="365760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延迟认证与倒计时授权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13724" y="4069080"/>
            <a:ext cx="2844698" cy="3749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4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多终端自适应认证页面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77240" y="4626864"/>
            <a:ext cx="10637215" cy="1225296"/>
          </a:xfrm>
          <a:prstGeom prst="roundRect">
            <a:avLst>
              <a:gd name="adj" fmla="val 8000"/>
            </a:avLst>
          </a:prstGeom>
          <a:solidFill>
            <a:srgbClr val="0B1C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43000" y="4791456"/>
            <a:ext cx="20116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2ED3E0"/>
                </a:solidFill>
                <a:latin typeface="Microsoft YaHei"/>
                <a:ea typeface="Microsoft YaHei"/>
                <a:cs typeface="Microsoft YaHei"/>
              </a:rPr>
              <a:t>策略优先级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43000" y="5065776"/>
            <a:ext cx="100584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终端类型 → 用户组默认策略 → 绑定策略 → 计费策略，逐级套用；管理员可对单个账号做例外，不破坏整体规则。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高可用与协议兼容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02 / 核心功能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接得上，也敢上生产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协议兼容决定对接成本，高可用决定上线风险。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5120640" cy="3657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88136" y="2267712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运维保障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" y="2688336"/>
            <a:ext cx="44805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Portal 心跳保活，设备失联自动逃生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" y="3145536"/>
            <a:ext cx="44805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Radius 双认证透传与代理转发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" y="3602736"/>
            <a:ext cx="44805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COA 踢线、在线解锁、MAC 解绑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" y="4059936"/>
            <a:ext cx="44805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MongoDB / MySQL 分表，长周期留存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" y="4517136"/>
            <a:ext cx="44805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定时备份至 FTP，支持在线恢复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" y="4974336"/>
            <a:ext cx="44805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计划任务、系统日志、区域与角色权限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2157984"/>
            <a:ext cx="49377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协议与标准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2560320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80" y="2651760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99831" y="2651760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标准 1.0 / 2.0 / 3.0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3008376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55080" y="3099816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CMCC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99831" y="3099816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V1 / V2 / V3 移动标准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72200" y="3456432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55080" y="3547872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RADIUS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99831" y="3547872"/>
            <a:ext cx="3200400" cy="1853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 dirty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RFC 2865 / 2866，PAP / CHAP / </a:t>
            </a:r>
            <a:r>
              <a:rPr lang="en-US" altLang="zh-CN" sz="860" b="0" dirty="0" smtClean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EAP-MD5</a:t>
            </a:r>
            <a:endParaRPr sz="860" b="0" dirty="0">
              <a:solidFill>
                <a:srgbClr val="768AA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172200" y="3904488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55080" y="3995928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WISPr / Wifidog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99831" y="3995928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Ruckus、Aruba、ROS、TP-Link 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200" y="4352544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355080" y="4443983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MAC 快速认证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99831" y="4443983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MAC-Trigger / MAC-Auth 无感知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72200" y="4800600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55080" y="4892040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IPv6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99831" y="4892040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Portal + RADIUS 双栈支持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5248656"/>
            <a:ext cx="5047488" cy="384048"/>
          </a:xfrm>
          <a:prstGeom prst="roundRect">
            <a:avLst>
              <a:gd name="adj" fmla="val 20000"/>
            </a:avLst>
          </a:prstGeom>
          <a:solidFill>
            <a:srgbClr val="F5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355080" y="5340096"/>
            <a:ext cx="14173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0B182A"/>
                </a:solidFill>
                <a:latin typeface="Bahnschrift"/>
                <a:ea typeface="Bahnschrift"/>
                <a:cs typeface="Bahnschrift"/>
              </a:rPr>
              <a:t>COA / DM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99831" y="5340096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在线策略变更与强制下线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492240" y="-2286000"/>
            <a:ext cx="7863840" cy="7863840"/>
          </a:xfrm>
          <a:prstGeom prst="ellipse">
            <a:avLst/>
          </a:prstGeom>
          <a:gradFill rotWithShape="1">
            <a:gsLst>
              <a:gs pos="0">
                <a:srgbClr val="2B6CFF">
                  <a:alpha val="20000"/>
                </a:srgbClr>
              </a:gs>
              <a:gs pos="100000">
                <a:srgbClr val="2B6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595359" y="2468880"/>
            <a:ext cx="5852160" cy="5852160"/>
          </a:xfrm>
          <a:prstGeom prst="ellipse">
            <a:avLst/>
          </a:prstGeom>
          <a:gradFill rotWithShape="1">
            <a:gsLst>
              <a:gs pos="0">
                <a:srgbClr val="2ED3E0">
                  <a:alpha val="12000"/>
                </a:srgbClr>
              </a:gs>
              <a:gs pos="100000">
                <a:srgbClr val="2ED3E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27432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200" b="1">
                <a:solidFill>
                  <a:srgbClr val="163A5C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89504"/>
            <a:ext cx="78638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应用场景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712463"/>
            <a:ext cx="1280160" cy="4572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950208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六类典型场景，同一套系统，不同侧重点。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39319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教育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429768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医疗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466344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园区办公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502920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商业酒店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539496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文旅会展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57607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城市政务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Bahnschrift"/>
                <a:ea typeface="Bahnschrift"/>
                <a:cs typeface="Bahnschrif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六大行业场景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03 / 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同一套系统，不同的第一诉求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每类场景只抓一个核心矛盾，对应一个解决组合。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3411626" cy="16642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14983" y="2231136"/>
            <a:ext cx="299100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教育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4983" y="2560320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14983" y="2670048"/>
            <a:ext cx="293613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宿舍与教学楼多运营商、开学季并发高、学生自助缴费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983" y="3127248"/>
            <a:ext cx="293613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4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账号 + 套餐计费 + 自助中心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3" y="3438144"/>
            <a:ext cx="2936138" cy="1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北方民族大学 </a:t>
            </a:r>
            <a:r>
              <a:rPr lang="en-US" altLang="zh-CN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 </a:t>
            </a:r>
            <a:r>
              <a:rPr lang="zh-CN" altLang="en-US"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西南财经大学 </a:t>
            </a:r>
            <a:r>
              <a:rPr lang="en-US" altLang="zh-CN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800" b="0" dirty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唐山学院 · 湘南学院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0034" y="2066544"/>
            <a:ext cx="3411626" cy="16642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27778" y="2231136"/>
            <a:ext cx="299100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医疗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27778" y="2560320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27778" y="2670048"/>
            <a:ext cx="293613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门诊大厅访客密集、内网终端需强实名、等保合规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27778" y="3127248"/>
            <a:ext cx="293613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4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短信 / 身份证实名 + 分区策略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27778" y="3438144"/>
            <a:ext cx="2936138" cy="15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麻城市第二人民医院 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 </a:t>
            </a:r>
            <a:r>
              <a:rPr sz="800" b="0" dirty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天津市肿瘤医院 · 青岛大学附属医院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02828" y="2066544"/>
            <a:ext cx="3411626" cy="16642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40572" y="2231136"/>
            <a:ext cx="299100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园区办公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40572" y="2560320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40572" y="2670048"/>
            <a:ext cx="293613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员工免密接入、访客临时授权、多分支统一管理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0572" y="3127248"/>
            <a:ext cx="293613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4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AD 域 / 钉钉 / 企微 + 访客扫码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0572" y="3438144"/>
            <a:ext cx="2936138" cy="15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中国科学院</a:t>
            </a:r>
            <a:r>
              <a:rPr lang="en-US" altLang="zh-CN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深圳先进技术研究院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 中国电建 ·</a:t>
            </a:r>
            <a:r>
              <a:rPr lang="en-US"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猪八戒</a:t>
            </a:r>
            <a:endParaRPr sz="800" b="0" dirty="0">
              <a:solidFill>
                <a:srgbClr val="8699A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77240" y="3877056"/>
            <a:ext cx="3411626" cy="16642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14983" y="4041648"/>
            <a:ext cx="299100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商业酒店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14983" y="4370832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14983" y="4480560"/>
            <a:ext cx="293613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顾客体验优先、会员拉新、网络作为增值服务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4983" y="4937760"/>
            <a:ext cx="293613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4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一键 / 微信认证 + 广告与会员运营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4983" y="5248656"/>
            <a:ext cx="2936138" cy="1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sz="800" b="0" dirty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武汉 K11 · 澳门金沙度假区 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lang="en-US"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哈尔滨杉杉奥特莱斯广场</a:t>
            </a:r>
            <a:endParaRPr sz="800" b="0" dirty="0">
              <a:solidFill>
                <a:srgbClr val="8699A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390034" y="3877056"/>
            <a:ext cx="3411626" cy="16642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627778" y="4041648"/>
            <a:ext cx="299100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文旅会展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27778" y="4370832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627778" y="4480560"/>
            <a:ext cx="293613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瞬时大客流、临时网络、活动期集中保障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27778" y="4937760"/>
            <a:ext cx="293613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4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高并发认证 + 临时放行 + 多语言页面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27778" y="5248656"/>
            <a:ext cx="2936138" cy="15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sz="800" b="0" dirty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北京国家会议中心 · 军运会 · 世运会 · 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GCUC</a:t>
            </a: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峰会</a:t>
            </a:r>
            <a:endParaRPr sz="800" b="0" dirty="0">
              <a:solidFill>
                <a:srgbClr val="8699A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002828" y="3877056"/>
            <a:ext cx="3411626" cy="16642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240572" y="4041648"/>
            <a:ext cx="299100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城市政务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40572" y="4370832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240572" y="4480560"/>
            <a:ext cx="293613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公共区域免费 WiFi、实名留痕、审计可追溯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40572" y="4937760"/>
            <a:ext cx="293613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40" b="1" dirty="0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实名认证 + 日志留存 + 审计对接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40572" y="5248656"/>
            <a:ext cx="2936138" cy="1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深圳福田区政务</a:t>
            </a:r>
            <a:r>
              <a:rPr lang="en-US" altLang="zh-CN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WIFI 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lang="en-US"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zh-CN" altLang="en-US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北京市大兴区法院 </a:t>
            </a:r>
            <a:r>
              <a:rPr lang="en-US" altLang="zh-CN" sz="80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 </a:t>
            </a:r>
            <a:r>
              <a:rPr sz="800" b="0" dirty="0" smtClean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甘孜州政务网 </a:t>
            </a:r>
            <a:r>
              <a:rPr sz="800" b="0" dirty="0">
                <a:solidFill>
                  <a:srgbClr val="8699AE"/>
                </a:solidFill>
                <a:latin typeface="Microsoft YaHei"/>
                <a:ea typeface="Microsoft YaHei"/>
                <a:cs typeface="Microsoft YaHei"/>
              </a:rPr>
              <a:t>· i-hefei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部分落地客户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03 / 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覆盖教育、医疗、园区、商业、文旅与政务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以及与运营商、大型活动的合作项目。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5190591" cy="195681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2249424"/>
            <a:ext cx="4733391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2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教育与医疗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51560" y="2560320"/>
            <a:ext cx="365760" cy="4114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270662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上海视觉艺术学院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91991" y="270662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唐山学院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035808"/>
            <a:ext cx="2320975" cy="169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880" b="0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西南财经大学</a:t>
            </a:r>
            <a:endParaRPr sz="880" b="0" dirty="0">
              <a:solidFill>
                <a:srgbClr val="3E4E6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91991" y="3035808"/>
            <a:ext cx="2320975" cy="169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880" b="0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北方民族大学</a:t>
            </a:r>
            <a:endParaRPr sz="880" b="0" dirty="0">
              <a:solidFill>
                <a:srgbClr val="3E4E6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1560" y="3364991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瑞金医院卢湾分院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91991" y="3364991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天津市肿瘤医院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369417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青岛大学附属医院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91991" y="369417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成都市第三人民医院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23863" y="2066544"/>
            <a:ext cx="5190591" cy="195681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98183" y="2249424"/>
            <a:ext cx="4733391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2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商业与文旅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98183" y="2560320"/>
            <a:ext cx="365760" cy="4114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8183" y="270662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北京国家会议中心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38615" y="270662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武汉 K11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8183" y="3035808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澳门金沙度假区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38615" y="3035808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华美达安可酒店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8183" y="3364991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郑州大商道国际购物中心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38615" y="3364991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乐汇城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8183" y="369417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新光天地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38615" y="369417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水善汇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77240" y="4169664"/>
            <a:ext cx="5190591" cy="195681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51560" y="4352544"/>
            <a:ext cx="4733391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2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园区与政企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51560" y="4663440"/>
            <a:ext cx="365760" cy="4114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51560" y="480974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碧桂园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91991" y="480974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中国电建南国置业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138928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好莱客家居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91991" y="5138928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猪八戒网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1560" y="5468112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甘孜州政务网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91991" y="5468112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上海农业银行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1560" y="579729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上海普用科技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91991" y="579729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小鹿开门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23863" y="4169664"/>
            <a:ext cx="5190591" cy="195681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98183" y="4352544"/>
            <a:ext cx="4733391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2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城市与大型活动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98183" y="4663440"/>
            <a:ext cx="365760" cy="41148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98183" y="480974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武汉城市 WiFi（中兴合作）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38615" y="4809744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i-hefei 合肥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98183" y="5138928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D-Guiyang 贵阳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38615" y="5138928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兰州移动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98183" y="5468112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军运会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38615" y="5468112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世运会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98183" y="579729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GCUC 全球联合办公峰会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38615" y="5797296"/>
            <a:ext cx="23209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智慧金岭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492240" y="-2286000"/>
            <a:ext cx="7863840" cy="7863840"/>
          </a:xfrm>
          <a:prstGeom prst="ellipse">
            <a:avLst/>
          </a:prstGeom>
          <a:gradFill rotWithShape="1">
            <a:gsLst>
              <a:gs pos="0">
                <a:srgbClr val="2B6CFF">
                  <a:alpha val="20000"/>
                </a:srgbClr>
              </a:gs>
              <a:gs pos="100000">
                <a:srgbClr val="2B6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595359" y="2468880"/>
            <a:ext cx="5852160" cy="5852160"/>
          </a:xfrm>
          <a:prstGeom prst="ellipse">
            <a:avLst/>
          </a:prstGeom>
          <a:gradFill rotWithShape="1">
            <a:gsLst>
              <a:gs pos="0">
                <a:srgbClr val="2ED3E0">
                  <a:alpha val="12000"/>
                </a:srgbClr>
              </a:gs>
              <a:gs pos="100000">
                <a:srgbClr val="2ED3E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27432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200" b="1">
                <a:solidFill>
                  <a:srgbClr val="163A5C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89504"/>
            <a:ext cx="78638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解决方案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712463"/>
            <a:ext cx="1280160" cy="4572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950208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从组网到流程，从实名到体验，给出可直接施工的方案。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39319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典型组网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429768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认证流程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466344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六类实名方案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502920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无感知与访客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Bahnschrift"/>
                <a:ea typeface="Bahnschrift"/>
                <a:cs typeface="Bahnschrif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典型组网：旁路叠加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04 / 解决方案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不串接在数据链路，故障可快速回退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认证系统旁挂于核心层或云端，仅通过 Portal 与 RADIUS 报文与设备交互。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6675120" cy="39502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2286000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客户既有网络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43000" y="2596896"/>
            <a:ext cx="1133856" cy="384048"/>
          </a:xfrm>
          <a:prstGeom prst="roundRect">
            <a:avLst>
              <a:gd name="adj" fmla="val 20000"/>
            </a:avLst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43000" y="2679192"/>
            <a:ext cx="113385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移动终端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2596896"/>
            <a:ext cx="1133856" cy="384048"/>
          </a:xfrm>
          <a:prstGeom prst="roundRect">
            <a:avLst>
              <a:gd name="adj" fmla="val 20000"/>
            </a:avLst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441448" y="2679192"/>
            <a:ext cx="113385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办公 PC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39896" y="2596896"/>
            <a:ext cx="1133856" cy="384048"/>
          </a:xfrm>
          <a:prstGeom prst="roundRect">
            <a:avLst>
              <a:gd name="adj" fmla="val 20000"/>
            </a:avLst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39896" y="2679192"/>
            <a:ext cx="1133856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88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访客终端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43000" y="3218688"/>
            <a:ext cx="3749039" cy="457200"/>
          </a:xfrm>
          <a:prstGeom prst="roundRect">
            <a:avLst>
              <a:gd name="adj" fmla="val 18000"/>
            </a:avLst>
          </a:prstGeom>
          <a:solidFill>
            <a:srgbClr val="E7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43000" y="3319272"/>
            <a:ext cx="37490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900" b="0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无线 AP  /  SSID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43000" y="3803904"/>
            <a:ext cx="3749039" cy="493776"/>
          </a:xfrm>
          <a:prstGeom prst="roundRect">
            <a:avLst>
              <a:gd name="adj" fmla="val 18000"/>
            </a:avLst>
          </a:prstGeom>
          <a:solidFill>
            <a:srgbClr val="E2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43000" y="3913632"/>
            <a:ext cx="3749039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AC / BAS / 核心交换机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4946903" y="3968496"/>
            <a:ext cx="310896" cy="164592"/>
          </a:xfrm>
          <a:prstGeom prst="rightArrow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330952" y="2596896"/>
            <a:ext cx="1920240" cy="2048256"/>
          </a:xfrm>
          <a:prstGeom prst="roundRect">
            <a:avLst>
              <a:gd name="adj" fmla="val 6000"/>
            </a:avLst>
          </a:prstGeom>
          <a:solidFill>
            <a:srgbClr val="0B1C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477255" y="2743200"/>
            <a:ext cx="17373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00" b="1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OpenPortal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77255" y="2962656"/>
            <a:ext cx="17373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认证计费系统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77255" y="3346704"/>
            <a:ext cx="17373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80" b="0">
                <a:solidFill>
                  <a:srgbClr val="BCCBDA"/>
                </a:solidFill>
                <a:latin typeface="Bahnschrift"/>
                <a:ea typeface="Bahnschrift"/>
                <a:cs typeface="Bahnschrift"/>
              </a:rPr>
              <a:t>· Portal 50100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77255" y="3639312"/>
            <a:ext cx="17373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80" b="0">
                <a:solidFill>
                  <a:srgbClr val="BCCBDA"/>
                </a:solidFill>
                <a:latin typeface="Bahnschrift"/>
                <a:ea typeface="Bahnschrift"/>
                <a:cs typeface="Bahnschrift"/>
              </a:rPr>
              <a:t>· RADIUS 1812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77255" y="3931920"/>
            <a:ext cx="17373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780" b="0">
                <a:solidFill>
                  <a:srgbClr val="BCCBDA"/>
                </a:solidFill>
                <a:latin typeface="Bahnschrift"/>
                <a:ea typeface="Bahnschrift"/>
                <a:cs typeface="Bahnschrift"/>
              </a:rPr>
              <a:t>· RADIUS 1813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30952" y="4864608"/>
            <a:ext cx="914400" cy="749808"/>
          </a:xfrm>
          <a:prstGeom prst="roundRect">
            <a:avLst>
              <a:gd name="adj" fmla="val 12000"/>
            </a:avLst>
          </a:prstGeom>
          <a:solidFill>
            <a:srgbClr val="F3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330952" y="5047488"/>
            <a:ext cx="9144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72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MySQL</a:t>
            </a:r>
          </a:p>
          <a:p>
            <a:pPr algn="ctr">
              <a:lnSpc>
                <a:spcPct val="140000"/>
              </a:lnSpc>
            </a:pPr>
            <a:r>
              <a:rPr sz="72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MongoDB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36792" y="4864608"/>
            <a:ext cx="914400" cy="749808"/>
          </a:xfrm>
          <a:prstGeom prst="roundRect">
            <a:avLst>
              <a:gd name="adj" fmla="val 12000"/>
            </a:avLst>
          </a:prstGeom>
          <a:solidFill>
            <a:srgbClr val="F3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336792" y="5047488"/>
            <a:ext cx="9144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72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报表</a:t>
            </a:r>
          </a:p>
          <a:p>
            <a:pPr algn="ctr">
              <a:lnSpc>
                <a:spcPct val="140000"/>
              </a:lnSpc>
            </a:pPr>
            <a:r>
              <a:rPr sz="72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日志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3000" y="4517136"/>
            <a:ext cx="39319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数据链路：终端 → AP → AC/BAS → 出口，认证系统不在转发路径上。</a:t>
            </a:r>
          </a:p>
          <a:p>
            <a:pPr algn="l">
              <a:lnSpc>
                <a:spcPct val="155000"/>
              </a:lnSpc>
            </a:pPr>
            <a:r>
              <a:rPr sz="86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接入链路：AC/BAS 通过 Portal 与 RADIUS 报文调用认证系统。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836408" y="2066544"/>
            <a:ext cx="32004" cy="822960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055864" y="2084832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部署位置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55864" y="2340864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核心层旁挂或云端，多分支可集中认证、本地逃生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836408" y="3035808"/>
            <a:ext cx="32004" cy="82296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055864" y="3054096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对接工作量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55864" y="3310128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设备侧仅需配置 Portal 地址、RADIUS 地址与共享密钥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836408" y="4005072"/>
            <a:ext cx="32004" cy="822960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055864" y="4023360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高可用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55864" y="4279392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主备或分布式，单点故障不影响转发，支持心跳逃生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836408" y="4974336"/>
            <a:ext cx="32004" cy="82296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055864" y="4992624"/>
            <a:ext cx="32004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扩展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55864" y="5248656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统一认证平台可承接 OA、门禁、有线无线一体化接入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认证流程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04 / 解决方案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六步完成一次接入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从重定向到授权，再到计费采集与下线复机。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249424"/>
            <a:ext cx="1673809" cy="204825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249424"/>
            <a:ext cx="1673809" cy="5029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2432304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816352"/>
            <a:ext cx="130804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终端接入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" y="3200400"/>
            <a:ext cx="130804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连接 SSID 或网口，获取地址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55621" y="3145536"/>
            <a:ext cx="10972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BCCAD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69921" y="2249424"/>
            <a:ext cx="1673809" cy="204825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569921" y="2249424"/>
            <a:ext cx="1673809" cy="50292"/>
          </a:xfrm>
          <a:prstGeom prst="rect">
            <a:avLst/>
          </a:prstGeom>
          <a:solidFill>
            <a:srgbClr val="2F9E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771089" y="2432304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1089" y="2816352"/>
            <a:ext cx="130804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Portal 重定向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71089" y="3200400"/>
            <a:ext cx="130804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设备将首次访问重定向至认证页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48302" y="3145536"/>
            <a:ext cx="10972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BCCAD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62602" y="2249424"/>
            <a:ext cx="1673809" cy="204825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62602" y="2249424"/>
            <a:ext cx="1673809" cy="50292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63770" y="2432304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63770" y="2816352"/>
            <a:ext cx="130804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身份核验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63770" y="3200400"/>
            <a:ext cx="130804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按策略选择短信、钉钉、账号等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40983" y="3145536"/>
            <a:ext cx="10972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BCCAD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5283" y="2249424"/>
            <a:ext cx="1673809" cy="204825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155283" y="2249424"/>
            <a:ext cx="1673809" cy="50292"/>
          </a:xfrm>
          <a:prstGeom prst="rect">
            <a:avLst/>
          </a:prstGeom>
          <a:solidFill>
            <a:srgbClr val="3EC6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356451" y="2432304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6451" y="2816352"/>
            <a:ext cx="130804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RADIUS 授权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6451" y="3200400"/>
            <a:ext cx="130804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下发 ACL、限速、VLAN 等属性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33664" y="3145536"/>
            <a:ext cx="10972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BCCAD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947964" y="2249424"/>
            <a:ext cx="1673809" cy="204825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947964" y="2249424"/>
            <a:ext cx="1673809" cy="50292"/>
          </a:xfrm>
          <a:prstGeom prst="rect">
            <a:avLst/>
          </a:prstGeom>
          <a:solidFill>
            <a:srgbClr val="E8A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149132" y="2432304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49132" y="2816352"/>
            <a:ext cx="130804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计费采集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49132" y="3200400"/>
            <a:ext cx="130804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Accounting 起止报文计时计量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26346" y="3145536"/>
            <a:ext cx="10972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BCCAD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740646" y="2249424"/>
            <a:ext cx="1673809" cy="2048256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9740646" y="2249424"/>
            <a:ext cx="1673809" cy="50292"/>
          </a:xfrm>
          <a:prstGeom prst="rect">
            <a:avLst/>
          </a:prstGeom>
          <a:solidFill>
            <a:srgbClr val="D88B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941814" y="2432304"/>
            <a:ext cx="548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41814" y="2816352"/>
            <a:ext cx="130804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下线 / 续费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41814" y="3200400"/>
            <a:ext cx="130804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超时、欠费、主动下线与自动复机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77240" y="4535424"/>
            <a:ext cx="10637215" cy="1243584"/>
          </a:xfrm>
          <a:prstGeom prst="roundRect">
            <a:avLst>
              <a:gd name="adj" fmla="val 8000"/>
            </a:avLst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106424" y="4700016"/>
            <a:ext cx="23774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2B6CFF"/>
                </a:solidFill>
                <a:latin typeface="Microsoft YaHei"/>
                <a:ea typeface="Microsoft YaHei"/>
                <a:cs typeface="Microsoft YaHei"/>
              </a:rPr>
              <a:t>关键设计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06424" y="4992624"/>
            <a:ext cx="12801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无感知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06424" y="5266944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二次接入走 MAC 快速认证，1 秒内放行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89704" y="4992624"/>
            <a:ext cx="12801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临时放行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89704" y="5266944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在线支付期间按策略短时放行，避免支付中断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72983" y="4992624"/>
            <a:ext cx="12801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6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逃生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72983" y="5266944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8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认证系统失联时设备侧自动放行，业务不中断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六类实名认证方案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04 / 解决方案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按“谁在用网”选方案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实名强度与接入体验之间，找到对应场景的平衡点。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84832"/>
            <a:ext cx="10637215" cy="384048"/>
          </a:xfrm>
          <a:prstGeom prst="roundRect">
            <a:avLst>
              <a:gd name="adj" fmla="val 16000"/>
            </a:avLst>
          </a:prstGeom>
          <a:solidFill>
            <a:srgbClr val="0B1C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162556"/>
            <a:ext cx="171907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2072" y="2162556"/>
            <a:ext cx="253288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77840" y="2162556"/>
            <a:ext cx="335584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关键能力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16567" y="2162556"/>
            <a:ext cx="2157984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落地要点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2560320"/>
            <a:ext cx="10637215" cy="5724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60120" y="2782516"/>
            <a:ext cx="36576" cy="128016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1560" y="2718508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短信认证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62072" y="2599636"/>
            <a:ext cx="245973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访客、公共场所、临时人员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2599636"/>
            <a:ext cx="328269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手机号即身份，验证码校验，可配置虚拟短信与次数限制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16567" y="2599636"/>
            <a:ext cx="208483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对接短信网关，支持阿里云、移动 MAS、联通、电信 SMGP 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3187592"/>
            <a:ext cx="10637215" cy="572408"/>
          </a:xfrm>
          <a:prstGeom prst="roundRect">
            <a:avLst>
              <a:gd name="adj" fmla="val 10000"/>
            </a:avLst>
          </a:prstGeom>
          <a:solidFill>
            <a:srgbClr val="F3F7FC"/>
          </a:solidFill>
          <a:ln w="762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60120" y="3409788"/>
            <a:ext cx="36576" cy="128016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51560" y="3345780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钉钉认证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62072" y="3226908"/>
            <a:ext cx="245973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组织内部员工、钉钉办公企业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7840" y="3226908"/>
            <a:ext cx="328269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扫码或免密授权，自动新建实名账户，同步组织结构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16567" y="3226908"/>
            <a:ext cx="208483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需企业自建应用 AppID / AppSecret 与回调域名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3814864"/>
            <a:ext cx="10637215" cy="5724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60120" y="4037060"/>
            <a:ext cx="36576" cy="128016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51560" y="3973052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企业微信认证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62072" y="3854180"/>
            <a:ext cx="245973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企业内部、以企微为办公入口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3854180"/>
            <a:ext cx="328269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企微内授权静默登录，员工免登记接入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16567" y="3854180"/>
            <a:ext cx="208483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需配置企业微信应用与可信域名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442136"/>
            <a:ext cx="10637215" cy="5724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60120" y="4664332"/>
            <a:ext cx="36576" cy="128016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51560" y="4600324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飞书认证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62072" y="4481452"/>
            <a:ext cx="245973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以飞书为办公入口的组织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4481452"/>
            <a:ext cx="328269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飞书内免登授权，自动建号并同步部门与人员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16567" y="4481452"/>
            <a:ext cx="208483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需企业自建应用 AppID / AppSecret 与回调地址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77240" y="5069408"/>
            <a:ext cx="10637215" cy="572408"/>
          </a:xfrm>
          <a:prstGeom prst="roundRect">
            <a:avLst>
              <a:gd name="adj" fmla="val 10000"/>
            </a:avLst>
          </a:prstGeom>
          <a:solidFill>
            <a:srgbClr val="F3F7FC"/>
          </a:solidFill>
          <a:ln w="762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60120" y="5291604"/>
            <a:ext cx="36576" cy="128016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51560" y="5227596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微信小程序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62072" y="5108724"/>
            <a:ext cx="245973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商场、酒店、园区对外服务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77840" y="5108724"/>
            <a:ext cx="328269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小程序授权获取手机号，实现弱实名与会员绑定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16567" y="5108724"/>
            <a:ext cx="208483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需小程序备案、服务器域名与业务域名配置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7240" y="5696680"/>
            <a:ext cx="10637215" cy="5724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960120" y="5918876"/>
            <a:ext cx="36576" cy="128016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51560" y="5854868"/>
            <a:ext cx="1572768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AD / LDAP 域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862072" y="5735996"/>
            <a:ext cx="245973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高校、医院、大型企业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77840" y="5735996"/>
            <a:ext cx="3282696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复用既有域账号，支持 uid / cn 与 memberOf 解析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116567" y="5735996"/>
            <a:ext cx="208483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8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需域控只读账号与网络可达；可扩展 CAS 单点登录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体验与运营：无感知 · 访客 · 营销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04 / 解决方案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只登录一次，把认证页变成运营阵地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减少打扰、管住访客、让认证页成为可运营的入口。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3393338" cy="3566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66544"/>
            <a:ext cx="3393338" cy="45720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2286000"/>
            <a:ext cx="293613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无感知认证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615184"/>
            <a:ext cx="293613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MAC-Trigger / MAC-Auth 双通道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51560" y="3108960"/>
            <a:ext cx="2844698" cy="10160"/>
          </a:xfrm>
          <a:prstGeom prst="rect">
            <a:avLst/>
          </a:prstGeom>
          <a:solidFill>
            <a:srgbClr val="EDF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329184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首次认证绑定 MAC 与账号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384048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二次接入 1 秒内自动放行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38912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支持无感知累计时长与有效期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493776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浏览器指纹 + MAC 组合校验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99178" y="2066544"/>
            <a:ext cx="3393338" cy="3566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399178" y="2066544"/>
            <a:ext cx="3393338" cy="4572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73498" y="2286000"/>
            <a:ext cx="293613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访客授权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73498" y="2615184"/>
            <a:ext cx="293613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内部人员背书，责任可追溯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73498" y="3108960"/>
            <a:ext cx="2844698" cy="10160"/>
          </a:xfrm>
          <a:prstGeom prst="rect">
            <a:avLst/>
          </a:prstGeom>
          <a:solidFill>
            <a:srgbClr val="EDF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73498" y="329184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员工登录后生成一次性授权码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73498" y="384048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访客扫码即上网，无需登记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3498" y="438912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按时长与次数限制授权额度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73498" y="493776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授权记录可查、可随时回收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21116" y="2066544"/>
            <a:ext cx="3393338" cy="3566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21116" y="2066544"/>
            <a:ext cx="3393338" cy="45720"/>
          </a:xfrm>
          <a:prstGeom prst="rect">
            <a:avLst/>
          </a:prstGeom>
          <a:solidFill>
            <a:srgbClr val="F5A6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95436" y="2286000"/>
            <a:ext cx="293613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认证页运营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95436" y="2615184"/>
            <a:ext cx="293613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8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模板化编辑，业务人员可自助维护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95436" y="3108960"/>
            <a:ext cx="2844698" cy="10160"/>
          </a:xfrm>
          <a:prstGeom prst="rect">
            <a:avLst/>
          </a:prstGeom>
          <a:solidFill>
            <a:srgbClr val="EDF2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295436" y="329184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轮播图与广告位后台管理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95436" y="384048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按区域 / 时段 / SSID 切换页面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95436" y="438912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微信关注、问卷、答题等组件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95436" y="4937760"/>
            <a:ext cx="2881274" cy="5120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19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适配 iOS / Android / PC 浏览器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492240" y="-2286000"/>
            <a:ext cx="7863840" cy="7863840"/>
          </a:xfrm>
          <a:prstGeom prst="ellipse">
            <a:avLst/>
          </a:prstGeom>
          <a:gradFill rotWithShape="1">
            <a:gsLst>
              <a:gs pos="0">
                <a:srgbClr val="2B6CFF">
                  <a:alpha val="20000"/>
                </a:srgbClr>
              </a:gs>
              <a:gs pos="100000">
                <a:srgbClr val="2B6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595359" y="2468880"/>
            <a:ext cx="5852160" cy="5852160"/>
          </a:xfrm>
          <a:prstGeom prst="ellipse">
            <a:avLst/>
          </a:prstGeom>
          <a:gradFill rotWithShape="1">
            <a:gsLst>
              <a:gs pos="0">
                <a:srgbClr val="2ED3E0">
                  <a:alpha val="12000"/>
                </a:srgbClr>
              </a:gs>
              <a:gs pos="100000">
                <a:srgbClr val="2ED3E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27432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200" b="1">
                <a:solidFill>
                  <a:srgbClr val="163A5C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89504"/>
            <a:ext cx="786384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价值亮点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3712463"/>
            <a:ext cx="1280160" cy="4572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950208"/>
            <a:ext cx="65836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六个理由，回答“为什么是我们”。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39319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兼容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429768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体验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466344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合规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502920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变现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539496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可运维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5760720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748FA8"/>
                </a:solidFill>
                <a:latin typeface="Microsoft YaHei"/>
                <a:ea typeface="Microsoft YaHei"/>
                <a:cs typeface="Microsoft YaHei"/>
              </a:rPr>
              <a:t>—  总成本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355270"/>
                </a:solidFill>
                <a:latin typeface="Bahnschrift"/>
                <a:ea typeface="Bahnschrift"/>
                <a:cs typeface="Bahnschrift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六个价值点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05 / 价值亮点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把技术能力翻译成业务语言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每一句都对应一个决策人最关心的那件事。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066544"/>
            <a:ext cx="3411626" cy="16824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14983" y="2231136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212848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兼容广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3" y="2688336"/>
            <a:ext cx="293613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20+ 主流厂商、标准与私有协议并存，一次对接长期复用，避免被单一设备厂商绑定。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90034" y="2066544"/>
            <a:ext cx="3411626" cy="16824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27778" y="2231136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1554" y="2212848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体验好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7778" y="2688336"/>
            <a:ext cx="293613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无感知二次接入、支付期临时放行、多终端自适应页面，把认证对业务的打扰降到最低。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2828" y="2066544"/>
            <a:ext cx="3411626" cy="16824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0572" y="2231136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4348" y="2212848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合规稳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40572" y="2688336"/>
            <a:ext cx="2936138" cy="4293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16 </a:t>
            </a:r>
            <a:r>
              <a:rPr lang="en-US" sz="900" b="0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+</a:t>
            </a:r>
            <a:r>
              <a:rPr sz="900" b="0" dirty="0" smtClean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种认证方式覆盖弱实名到强实名</a:t>
            </a:r>
            <a:r>
              <a:rPr sz="90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，日志留存与审计对接，满足网络安全法与等保要求。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3895344"/>
            <a:ext cx="3411626" cy="16824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14983" y="4059935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4041648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能变现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4983" y="4517136"/>
            <a:ext cx="293613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套餐、支付、充值卡、通知形成完整营收闭环，把网络从成本中心变成收入项。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90034" y="3895344"/>
            <a:ext cx="3411626" cy="16824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627778" y="4059935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1554" y="4041648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可运维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7778" y="4517136"/>
            <a:ext cx="293613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心跳逃生、主备分布式、备份恢复与区域权限，让系统敢上生产、能长期跑。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02828" y="3895344"/>
            <a:ext cx="3411626" cy="16824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40572" y="4059935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80" b="1">
                <a:solidFill>
                  <a:srgbClr val="B6C6D8"/>
                </a:solidFill>
                <a:latin typeface="Bahnschrift"/>
                <a:ea typeface="Bahnschrift"/>
                <a:cs typeface="Bahnschrift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4348" y="4041648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总成本低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40572" y="4517136"/>
            <a:ext cx="293613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900" b="0" dirty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一套系统替代认证、计费、营销三套孤岛，硬件要求低，部署与培训周期短。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77240" y="548640"/>
            <a:ext cx="219456" cy="219456"/>
          </a:xfrm>
          <a:prstGeom prst="rect">
            <a:avLst/>
          </a:prstGeom>
          <a:noFill/>
          <a:ln w="13970">
            <a:solidFill>
              <a:srgbClr val="2B6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7532" y="598932"/>
            <a:ext cx="118872" cy="118872"/>
          </a:xfrm>
          <a:prstGeom prst="rect">
            <a:avLst/>
          </a:prstGeom>
          <a:solidFill>
            <a:srgbClr val="2B6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548640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落地路径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295" y="5303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1000" b="0">
                <a:solidFill>
                  <a:srgbClr val="768AA2"/>
                </a:solidFill>
                <a:latin typeface="Bahnschrift"/>
                <a:ea typeface="Bahnschrift"/>
                <a:cs typeface="Bahnschrift"/>
              </a:rPr>
              <a:t>05 / 价值亮点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914400"/>
            <a:ext cx="10637215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两周交付，标准场景 1 小时上线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17904"/>
            <a:ext cx="10362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768AA2"/>
                </a:solidFill>
                <a:latin typeface="Microsoft YaHei"/>
                <a:ea typeface="Microsoft YaHei"/>
                <a:cs typeface="Microsoft YaHei"/>
              </a:rPr>
              <a:t>四步是完整项目节奏；设备清单明确、网络环境已就绪时，第 2、3 步可压缩到 1 小时内完成。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865376"/>
            <a:ext cx="10637215" cy="11430"/>
          </a:xfrm>
          <a:prstGeom prst="rect">
            <a:avLst/>
          </a:prstGeom>
          <a:solidFill>
            <a:srgbClr val="E0E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103120"/>
            <a:ext cx="2522143" cy="2834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14983" y="2304288"/>
            <a:ext cx="2156383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第 1 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4983" y="2560320"/>
            <a:ext cx="215638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现状评估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14983" y="2944368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14983" y="3127248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设备型号与协议梳理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3" y="3694176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认证方式与实名策略确认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4983" y="4261104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并发与存储规模测算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82263" y="2103120"/>
            <a:ext cx="2522143" cy="2834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720007" y="2304288"/>
            <a:ext cx="2156383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第 2 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0007" y="2560320"/>
            <a:ext cx="215638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系统部署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20007" y="2944368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20007" y="3127248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单机或主备环境搭建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20007" y="3694176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域名、证书、短信与支付配置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20007" y="4261104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数据初始化与账号导入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87287" y="2103120"/>
            <a:ext cx="2522143" cy="2834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25031" y="2304288"/>
            <a:ext cx="2156383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第 3 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5031" y="2560320"/>
            <a:ext cx="215638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联调上线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25031" y="2944368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25031" y="3127248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AC / BAS 侧 Portal 与 Radius 配置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5031" y="3694176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认证页模板定制与发布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25031" y="4261104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灰度放行与逃生演练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892311" y="2103120"/>
            <a:ext cx="2522143" cy="2834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E0E7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30055" y="2304288"/>
            <a:ext cx="2156383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60" b="1">
                <a:solidFill>
                  <a:srgbClr val="2B6CFF"/>
                </a:solidFill>
                <a:latin typeface="Bahnschrift"/>
                <a:ea typeface="Bahnschrift"/>
                <a:cs typeface="Bahnschrift"/>
              </a:rPr>
              <a:t>第 4 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30055" y="2560320"/>
            <a:ext cx="2156383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0B182A"/>
                </a:solidFill>
                <a:latin typeface="Microsoft YaHei"/>
                <a:ea typeface="Microsoft YaHei"/>
                <a:cs typeface="Microsoft YaHei"/>
              </a:rPr>
              <a:t>运营优化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30055" y="2944368"/>
            <a:ext cx="36576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130055" y="3127248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套餐与计费策略调优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30055" y="3694176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报表与告警接入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30055" y="4261104"/>
            <a:ext cx="2064943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860" b="0">
                <a:solidFill>
                  <a:srgbClr val="3E4E63"/>
                </a:solidFill>
                <a:latin typeface="Microsoft YaHei"/>
                <a:ea typeface="Microsoft YaHei"/>
                <a:cs typeface="Microsoft YaHei"/>
              </a:rPr>
              <a:t>—  运维培训与文档交付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77240" y="5157216"/>
            <a:ext cx="10637215" cy="749808"/>
          </a:xfrm>
          <a:prstGeom prst="roundRect">
            <a:avLst>
              <a:gd name="adj" fmla="val 12000"/>
            </a:avLst>
          </a:prstGeom>
          <a:solidFill>
            <a:srgbClr val="0B1C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143000" y="5358384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1">
                <a:solidFill>
                  <a:srgbClr val="2ED3E0"/>
                </a:solidFill>
                <a:latin typeface="Microsoft YaHei"/>
                <a:ea typeface="Microsoft YaHei"/>
                <a:cs typeface="Microsoft YaHei"/>
              </a:rPr>
              <a:t>交付保障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94560" y="5358384"/>
            <a:ext cx="8961120" cy="1980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19" b="0" dirty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远程 + 现场支持 · 完整部署与配置文档 · 设备对接案例库 · 版本持续迭代（当前 </a:t>
            </a:r>
            <a:r>
              <a:rPr sz="919" b="0" dirty="0" smtClean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V6</a:t>
            </a:r>
            <a:r>
              <a:rPr lang="zh-CN" altLang="en-US" sz="919" b="0" dirty="0" smtClean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运营</a:t>
            </a:r>
            <a:r>
              <a:rPr lang="zh-CN" altLang="en-US" sz="919" dirty="0" smtClean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旗舰</a:t>
            </a:r>
            <a:r>
              <a:rPr lang="zh-CN" altLang="en-US" sz="919" b="0" dirty="0" smtClean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版</a:t>
            </a:r>
            <a:r>
              <a:rPr sz="919" b="0" dirty="0" smtClean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sz="919" b="0" dirty="0">
              <a:solidFill>
                <a:srgbClr val="BCCBD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7240" y="6419088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34295" y="6419088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850" b="0">
                <a:solidFill>
                  <a:srgbClr val="AFBED0"/>
                </a:solidFill>
                <a:latin typeface="Bahnschrift"/>
                <a:ea typeface="Bahnschrift"/>
                <a:cs typeface="Bahnschrift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D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7223760" y="-3017520"/>
            <a:ext cx="8229600" cy="8229600"/>
          </a:xfrm>
          <a:prstGeom prst="ellipse">
            <a:avLst/>
          </a:prstGeom>
          <a:gradFill rotWithShape="1">
            <a:gsLst>
              <a:gs pos="0">
                <a:srgbClr val="2B6CFF">
                  <a:alpha val="16000"/>
                </a:srgbClr>
              </a:gs>
              <a:gs pos="100000">
                <a:srgbClr val="2B6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7724" cy="6858000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847088"/>
            <a:ext cx="27432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1">
                <a:solidFill>
                  <a:srgbClr val="2ED3E0"/>
                </a:solidFill>
                <a:latin typeface="Bahnschrift"/>
                <a:ea typeface="Bahnschrift"/>
                <a:cs typeface="Bahnschrift"/>
              </a:rPr>
              <a:t>OPENPORTAL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94560"/>
            <a:ext cx="85953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让每一次接入都可信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218688"/>
            <a:ext cx="822960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BCCBDA"/>
                </a:solidFill>
                <a:latin typeface="Microsoft YaHei"/>
                <a:ea typeface="Microsoft YaHei"/>
                <a:cs typeface="Microsoft YaHei"/>
              </a:rPr>
              <a:t>Portal 认证 · RADIUS 计费 · 实名准入 · 运营增值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858768"/>
            <a:ext cx="1645920" cy="41148"/>
          </a:xfrm>
          <a:prstGeom prst="rect">
            <a:avLst/>
          </a:prstGeom>
          <a:solidFill>
            <a:srgbClr val="2ED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4096512"/>
            <a:ext cx="53035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050" b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OpenPortal 网络准入认证计费系统</a:t>
            </a:r>
          </a:p>
          <a:p>
            <a:pPr algn="l">
              <a:lnSpc>
                <a:spcPct val="170000"/>
              </a:lnSpc>
            </a:pPr>
            <a:r>
              <a:rPr sz="1050" b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OpenPortalServer Operation Ultra V6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321808"/>
            <a:ext cx="5303520" cy="7690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980" b="0" dirty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官网   www.openportal.com.cn</a:t>
            </a:r>
          </a:p>
          <a:p>
            <a:pPr algn="l">
              <a:lnSpc>
                <a:spcPct val="170000"/>
              </a:lnSpc>
            </a:pPr>
            <a:r>
              <a:rPr sz="980" b="0" dirty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演示   </a:t>
            </a:r>
            <a:r>
              <a:rPr sz="980" b="0" dirty="0" smtClean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portal.openportal.com.cn</a:t>
            </a:r>
            <a:endParaRPr lang="en-US" sz="980" b="0" dirty="0" smtClean="0">
              <a:solidFill>
                <a:srgbClr val="7E95AD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ct val="170000"/>
              </a:lnSpc>
            </a:pPr>
            <a:r>
              <a:rPr lang="zh-CN" altLang="en-US" sz="980" b="0" dirty="0" smtClean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电话</a:t>
            </a:r>
            <a:r>
              <a:rPr lang="en-US" altLang="zh-CN" sz="980" b="0" dirty="0" smtClean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lang="zh-CN" altLang="en-US" sz="980" b="0" dirty="0" smtClean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微信    </a:t>
            </a:r>
            <a:r>
              <a:rPr lang="en-US" altLang="zh-CN" sz="980" b="0" dirty="0" smtClean="0">
                <a:solidFill>
                  <a:srgbClr val="7E95AD"/>
                </a:solidFill>
                <a:latin typeface="Microsoft YaHei"/>
                <a:ea typeface="Microsoft YaHei"/>
                <a:cs typeface="Microsoft YaHei"/>
              </a:rPr>
              <a:t>17784196650</a:t>
            </a:r>
            <a:endParaRPr sz="980" b="0" dirty="0">
              <a:solidFill>
                <a:srgbClr val="7E95A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1255" y="6053328"/>
            <a:ext cx="2743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40000"/>
              </a:lnSpc>
            </a:pPr>
            <a:r>
              <a:rPr sz="980" b="0">
                <a:solidFill>
                  <a:srgbClr val="5E768E"/>
                </a:solidFill>
                <a:latin typeface="Microsoft YaHei"/>
                <a:ea typeface="Microsoft YaHei"/>
                <a:cs typeface="Microsoft YaHei"/>
              </a:rPr>
              <a:t>谢谢聆听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2012</Words>
  <Application>Microsoft Macintosh PowerPoint</Application>
  <PresentationFormat>自定义</PresentationFormat>
  <Paragraphs>596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/>
  <cp:keywords/>
  <dc:description>generated using python-pptx</dc:description>
  <cp:lastModifiedBy>Leoos</cp:lastModifiedBy>
  <cp:revision>5</cp:revision>
  <dcterms:created xsi:type="dcterms:W3CDTF">2013-01-27T09:14:16Z</dcterms:created>
  <dcterms:modified xsi:type="dcterms:W3CDTF">2026-10-22T22:02:06Z</dcterms:modified>
  <cp:category/>
</cp:coreProperties>
</file>